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3" r:id="rId7"/>
    <p:sldId id="257" r:id="rId8"/>
    <p:sldId id="262"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 Id="rId6" Type="http://schemas.openxmlformats.org/officeDocument/2006/relationships/image" Target="../media/image17.wmf"/><Relationship Id="rId5" Type="http://schemas.openxmlformats.org/officeDocument/2006/relationships/image" Target="../media/image16.wmf"/><Relationship Id="rId4" Type="http://schemas.openxmlformats.org/officeDocument/2006/relationships/image" Target="../media/image15.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F9BEFFD-21F2-4F5A-990A-1A07564451AF}"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C8A049B-6F9D-4443-B7DC-C038DC516A6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C3FED39-8279-4BE5-9D81-4B0FC6354AD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431EC42-6C2B-4ED4-A4C4-96AF3C9A88F6}"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EA22096-890E-4AFB-8837-3BEA1A030DB5}"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F45C5E0-21F5-4ED8-8E2F-FD437D604267}"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37F24254-70AE-4336-8AF7-29BDE098FEC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93EF75E5-EC2D-4233-8DCE-E0A38BE1A5C5}"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54FD7D3C-E568-4404-8DE3-4830C295120A}"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15F2A58-736C-4637-B8B4-E45D0B768246}"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49DA9C7-0DD3-44F6-BD56-3BA0E040A70F}"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38255B52-9668-4DC5-9E72-98AF1669EF6D}"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7" Type="http://schemas.openxmlformats.org/officeDocument/2006/relationships/image" Target="../media/image10.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9.wmf"/><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8" Type="http://schemas.openxmlformats.org/officeDocument/2006/relationships/image" Target="../media/image14.wmf"/><Relationship Id="rId13" Type="http://schemas.openxmlformats.org/officeDocument/2006/relationships/oleObject" Target="../embeddings/oleObject9.bin"/><Relationship Id="rId3" Type="http://schemas.openxmlformats.org/officeDocument/2006/relationships/oleObject" Target="../embeddings/oleObject4.bin"/><Relationship Id="rId7" Type="http://schemas.openxmlformats.org/officeDocument/2006/relationships/oleObject" Target="../embeddings/oleObject6.bin"/><Relationship Id="rId12" Type="http://schemas.openxmlformats.org/officeDocument/2006/relationships/image" Target="../media/image16.w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13.wmf"/><Relationship Id="rId11" Type="http://schemas.openxmlformats.org/officeDocument/2006/relationships/oleObject" Target="../embeddings/oleObject8.bin"/><Relationship Id="rId5" Type="http://schemas.openxmlformats.org/officeDocument/2006/relationships/oleObject" Target="../embeddings/oleObject5.bin"/><Relationship Id="rId10" Type="http://schemas.openxmlformats.org/officeDocument/2006/relationships/image" Target="../media/image15.wmf"/><Relationship Id="rId4" Type="http://schemas.openxmlformats.org/officeDocument/2006/relationships/image" Target="../media/image12.wmf"/><Relationship Id="rId9" Type="http://schemas.openxmlformats.org/officeDocument/2006/relationships/oleObject" Target="../embeddings/oleObject7.bin"/><Relationship Id="rId14" Type="http://schemas.openxmlformats.org/officeDocument/2006/relationships/image" Target="../media/image17.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Text Box 4"/>
          <p:cNvSpPr txBox="1">
            <a:spLocks noChangeArrowheads="1"/>
          </p:cNvSpPr>
          <p:nvPr/>
        </p:nvSpPr>
        <p:spPr bwMode="auto">
          <a:xfrm>
            <a:off x="0" y="1600200"/>
            <a:ext cx="9144000" cy="1006475"/>
          </a:xfrm>
          <a:prstGeom prst="rect">
            <a:avLst/>
          </a:prstGeom>
          <a:noFill/>
          <a:ln w="9525">
            <a:noFill/>
            <a:miter lim="800000"/>
            <a:headEnd/>
            <a:tailEnd/>
          </a:ln>
          <a:effectLst/>
        </p:spPr>
        <p:txBody>
          <a:bodyPr>
            <a:spAutoFit/>
          </a:bodyPr>
          <a:lstStyle/>
          <a:p>
            <a:pPr algn="ctr"/>
            <a:r>
              <a:rPr lang="sr-Cyrl-CS" sz="6000" b="1" i="1">
                <a:solidFill>
                  <a:srgbClr val="000099"/>
                </a:solidFill>
                <a:latin typeface="Times New Roman" pitchFamily="18" charset="0"/>
                <a:cs typeface="Times New Roman" pitchFamily="18" charset="0"/>
              </a:rPr>
              <a:t>Притисак чврстих тела</a:t>
            </a:r>
            <a:endParaRPr lang="en-US" sz="6000">
              <a:latin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Text Box 4"/>
          <p:cNvSpPr txBox="1">
            <a:spLocks noChangeArrowheads="1"/>
          </p:cNvSpPr>
          <p:nvPr/>
        </p:nvSpPr>
        <p:spPr bwMode="auto">
          <a:xfrm>
            <a:off x="0" y="76200"/>
            <a:ext cx="9144000" cy="641350"/>
          </a:xfrm>
          <a:prstGeom prst="rect">
            <a:avLst/>
          </a:prstGeom>
          <a:noFill/>
          <a:ln w="9525">
            <a:noFill/>
            <a:miter lim="800000"/>
            <a:headEnd/>
            <a:tailEnd/>
          </a:ln>
          <a:effectLst/>
        </p:spPr>
        <p:txBody>
          <a:bodyPr>
            <a:spAutoFit/>
          </a:bodyPr>
          <a:lstStyle/>
          <a:p>
            <a:pPr algn="ctr"/>
            <a:r>
              <a:rPr lang="sr-Cyrl-CS">
                <a:latin typeface="Times New Roman" pitchFamily="18" charset="0"/>
              </a:rPr>
              <a:t>Док укуцавамо ексер у даску придржавамо га другом руком. Он продире у даску због притиска, али се тај притисак не преноси бочно на прсте, већ само у правцу ексера.</a:t>
            </a:r>
            <a:endParaRPr lang="en-US">
              <a:latin typeface="Times New Roman" pitchFamily="18" charset="0"/>
            </a:endParaRPr>
          </a:p>
        </p:txBody>
      </p:sp>
      <p:pic>
        <p:nvPicPr>
          <p:cNvPr id="4101" name="Picture 5" descr="Pritisak 05"/>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981200" y="1143000"/>
            <a:ext cx="5181600" cy="3832225"/>
          </a:xfrm>
          <a:prstGeom prst="rect">
            <a:avLst/>
          </a:prstGeom>
          <a:noFill/>
        </p:spPr>
      </p:pic>
      <p:sp>
        <p:nvSpPr>
          <p:cNvPr id="4102" name="Text Box 6"/>
          <p:cNvSpPr txBox="1">
            <a:spLocks noChangeArrowheads="1"/>
          </p:cNvSpPr>
          <p:nvPr/>
        </p:nvSpPr>
        <p:spPr bwMode="auto">
          <a:xfrm>
            <a:off x="0" y="5591175"/>
            <a:ext cx="9144000" cy="1190625"/>
          </a:xfrm>
          <a:prstGeom prst="rect">
            <a:avLst/>
          </a:prstGeom>
          <a:noFill/>
          <a:ln w="9525">
            <a:noFill/>
            <a:miter lim="800000"/>
            <a:headEnd/>
            <a:tailEnd/>
          </a:ln>
          <a:effectLst/>
        </p:spPr>
        <p:txBody>
          <a:bodyPr>
            <a:spAutoFit/>
          </a:bodyPr>
          <a:lstStyle/>
          <a:p>
            <a:pPr algn="ctr"/>
            <a:r>
              <a:rPr lang="sr-Cyrl-CS">
                <a:latin typeface="Times New Roman" pitchFamily="18" charset="0"/>
              </a:rPr>
              <a:t>Ако поставимо циглу на меки песак, настаће удубљење, али само испод цигле.</a:t>
            </a:r>
          </a:p>
          <a:p>
            <a:pPr algn="ctr"/>
            <a:r>
              <a:rPr lang="sr-Cyrl-CS">
                <a:latin typeface="Times New Roman" pitchFamily="18" charset="0"/>
              </a:rPr>
              <a:t>Ређањем цигала изнад ове цигле удубљење ће постајати све веће, </a:t>
            </a:r>
          </a:p>
          <a:p>
            <a:pPr algn="ctr"/>
            <a:r>
              <a:rPr lang="sr-Cyrl-CS">
                <a:latin typeface="Times New Roman" pitchFamily="18" charset="0"/>
              </a:rPr>
              <a:t>али опет само испод цигле. </a:t>
            </a:r>
          </a:p>
          <a:p>
            <a:pPr algn="ctr"/>
            <a:r>
              <a:rPr lang="sr-Cyrl-CS">
                <a:latin typeface="Times New Roman" pitchFamily="18" charset="0"/>
              </a:rPr>
              <a:t>Шта можемо да закључимо о преношењу притиска кроз чврста тела из ова два примера?</a:t>
            </a:r>
            <a:endParaRPr lang="en-US">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4102"/>
                                        </p:tgtEl>
                                        <p:attrNameLst>
                                          <p:attrName>style.visibility</p:attrName>
                                        </p:attrNameLst>
                                      </p:cBhvr>
                                      <p:to>
                                        <p:strVal val="visible"/>
                                      </p:to>
                                    </p:set>
                                    <p:anim calcmode="lin" valueType="num">
                                      <p:cBhvr>
                                        <p:cTn id="7" dur="500" fill="hold"/>
                                        <p:tgtEl>
                                          <p:spTgt spid="4102"/>
                                        </p:tgtEl>
                                        <p:attrNameLst>
                                          <p:attrName>ppt_w</p:attrName>
                                        </p:attrNameLst>
                                      </p:cBhvr>
                                      <p:tavLst>
                                        <p:tav tm="0">
                                          <p:val>
                                            <p:fltVal val="0"/>
                                          </p:val>
                                        </p:tav>
                                        <p:tav tm="100000">
                                          <p:val>
                                            <p:strVal val="#ppt_w"/>
                                          </p:val>
                                        </p:tav>
                                      </p:tavLst>
                                    </p:anim>
                                    <p:anim calcmode="lin" valueType="num">
                                      <p:cBhvr>
                                        <p:cTn id="8" dur="500" fill="hold"/>
                                        <p:tgtEl>
                                          <p:spTgt spid="410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0" y="0"/>
            <a:ext cx="9144000" cy="366713"/>
          </a:xfrm>
          <a:prstGeom prst="rect">
            <a:avLst/>
          </a:prstGeom>
          <a:noFill/>
          <a:ln w="9525">
            <a:noFill/>
            <a:miter lim="800000"/>
            <a:headEnd/>
            <a:tailEnd/>
          </a:ln>
          <a:effectLst/>
        </p:spPr>
        <p:txBody>
          <a:bodyPr>
            <a:spAutoFit/>
          </a:bodyPr>
          <a:lstStyle/>
          <a:p>
            <a:pPr algn="ctr"/>
            <a:r>
              <a:rPr lang="sr-Cyrl-CS">
                <a:latin typeface="Times New Roman" pitchFamily="18" charset="0"/>
              </a:rPr>
              <a:t>Притисак се кроз чврста тела преноси само у </a:t>
            </a:r>
            <a:r>
              <a:rPr lang="sr-Cyrl-CS" b="1" u="sng">
                <a:latin typeface="Times New Roman" pitchFamily="18" charset="0"/>
              </a:rPr>
              <a:t>правцу дејства силе</a:t>
            </a:r>
            <a:r>
              <a:rPr lang="sr-Cyrl-CS">
                <a:latin typeface="Times New Roman" pitchFamily="18" charset="0"/>
              </a:rPr>
              <a:t>.</a:t>
            </a:r>
            <a:endParaRPr lang="en-US">
              <a:latin typeface="Times New Roman" pitchFamily="18" charset="0"/>
            </a:endParaRPr>
          </a:p>
        </p:txBody>
      </p:sp>
      <p:sp>
        <p:nvSpPr>
          <p:cNvPr id="5125" name="Text Box 5"/>
          <p:cNvSpPr txBox="1">
            <a:spLocks noChangeArrowheads="1"/>
          </p:cNvSpPr>
          <p:nvPr/>
        </p:nvSpPr>
        <p:spPr bwMode="auto">
          <a:xfrm>
            <a:off x="0" y="990600"/>
            <a:ext cx="9144000" cy="1190625"/>
          </a:xfrm>
          <a:prstGeom prst="rect">
            <a:avLst/>
          </a:prstGeom>
          <a:noFill/>
          <a:ln w="9525">
            <a:noFill/>
            <a:miter lim="800000"/>
            <a:headEnd/>
            <a:tailEnd/>
          </a:ln>
          <a:effectLst/>
        </p:spPr>
        <p:txBody>
          <a:bodyPr>
            <a:spAutoFit/>
          </a:bodyPr>
          <a:lstStyle/>
          <a:p>
            <a:pPr algn="ctr"/>
            <a:r>
              <a:rPr lang="sr-Cyrl-CS">
                <a:latin typeface="Times New Roman" pitchFamily="18" charset="0"/>
              </a:rPr>
              <a:t>Понекад је потребно да деловање исте силе врши мањи или већи притисак, </a:t>
            </a:r>
          </a:p>
          <a:p>
            <a:pPr algn="ctr"/>
            <a:r>
              <a:rPr lang="sr-Cyrl-CS">
                <a:latin typeface="Times New Roman" pitchFamily="18" charset="0"/>
              </a:rPr>
              <a:t>а то се постиже повећањем или смањењем притиснуте површине. </a:t>
            </a:r>
          </a:p>
          <a:p>
            <a:pPr algn="ctr"/>
            <a:r>
              <a:rPr lang="sr-Cyrl-CS">
                <a:latin typeface="Times New Roman" pitchFamily="18" charset="0"/>
              </a:rPr>
              <a:t>Тако веома велике силе могу да врше мали притисак и обрнуто, </a:t>
            </a:r>
          </a:p>
          <a:p>
            <a:pPr algn="ctr"/>
            <a:r>
              <a:rPr lang="sr-Cyrl-CS">
                <a:latin typeface="Times New Roman" pitchFamily="18" charset="0"/>
              </a:rPr>
              <a:t>мале силе могу производити велике притиске.</a:t>
            </a:r>
            <a:endParaRPr lang="en-US">
              <a:latin typeface="Times New Roman" pitchFamily="18" charset="0"/>
            </a:endParaRPr>
          </a:p>
        </p:txBody>
      </p:sp>
      <p:graphicFrame>
        <p:nvGraphicFramePr>
          <p:cNvPr id="5126" name="Object 6"/>
          <p:cNvGraphicFramePr>
            <a:graphicFrameLocks noChangeAspect="1"/>
          </p:cNvGraphicFramePr>
          <p:nvPr/>
        </p:nvGraphicFramePr>
        <p:xfrm>
          <a:off x="4000500" y="4038600"/>
          <a:ext cx="1104900" cy="1031875"/>
        </p:xfrm>
        <a:graphic>
          <a:graphicData uri="http://schemas.openxmlformats.org/presentationml/2006/ole">
            <mc:AlternateContent xmlns:mc="http://schemas.openxmlformats.org/markup-compatibility/2006">
              <mc:Choice xmlns:v="urn:schemas-microsoft-com:vml" Requires="v">
                <p:oleObj spid="_x0000_s5127" name="Equation" r:id="rId3" imgW="380880" imgH="355320" progId="Equation.DSMT4">
                  <p:embed/>
                </p:oleObj>
              </mc:Choice>
              <mc:Fallback>
                <p:oleObj name="Equation" r:id="rId3" imgW="380880" imgH="355320" progId="Equation.DSMT4">
                  <p:embed/>
                  <p:pic>
                    <p:nvPicPr>
                      <p:cNvPr id="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00500" y="4038600"/>
                        <a:ext cx="1104900" cy="1031875"/>
                      </a:xfrm>
                      <a:prstGeom prst="rect">
                        <a:avLst/>
                      </a:prstGeom>
                      <a:noFill/>
                      <a:extLst>
                        <a:ext uri="{909E8E84-426E-40DD-AFC4-6F175D3DCCD1}">
                          <a14:hiddenFill xmlns:a14="http://schemas.microsoft.com/office/drawing/2010/main">
                            <a:solidFill>
                              <a:srgbClr val="FFCC99"/>
                            </a:solidFill>
                          </a14:hiddenFill>
                        </a:ext>
                      </a:extLst>
                    </p:spPr>
                  </p:pic>
                </p:oleObj>
              </mc:Fallback>
            </mc:AlternateContent>
          </a:graphicData>
        </a:graphic>
      </p:graphicFrame>
      <p:sp>
        <p:nvSpPr>
          <p:cNvPr id="5127" name="Text Box 7"/>
          <p:cNvSpPr txBox="1">
            <a:spLocks noChangeArrowheads="1"/>
          </p:cNvSpPr>
          <p:nvPr/>
        </p:nvSpPr>
        <p:spPr bwMode="auto">
          <a:xfrm>
            <a:off x="0" y="2514600"/>
            <a:ext cx="9144000" cy="1465263"/>
          </a:xfrm>
          <a:prstGeom prst="rect">
            <a:avLst/>
          </a:prstGeom>
          <a:noFill/>
          <a:ln w="9525">
            <a:noFill/>
            <a:miter lim="800000"/>
            <a:headEnd/>
            <a:tailEnd/>
          </a:ln>
          <a:effectLst/>
        </p:spPr>
        <p:txBody>
          <a:bodyPr>
            <a:spAutoFit/>
          </a:bodyPr>
          <a:lstStyle/>
          <a:p>
            <a:pPr algn="ctr"/>
            <a:r>
              <a:rPr lang="sr-Cyrl-CS">
                <a:latin typeface="Times New Roman" pitchFamily="18" charset="0"/>
              </a:rPr>
              <a:t>Посматрајмо проблем чисто математички (знам да многи сад нису срећни, али није тешко). Овде, очигледно, имамо посла са разломцима. Рекли смо да при дејству силе истог интензитета, притисак можемо мењати променом притиснуте површине. Бројилац се не мења. Дакле, вредност разломка зависи само од вредности имениоца (у овом случају </a:t>
            </a:r>
            <a:r>
              <a:rPr lang="sr-Latn-CS" i="1">
                <a:latin typeface="Times New Roman" pitchFamily="18" charset="0"/>
              </a:rPr>
              <a:t>S</a:t>
            </a:r>
            <a:r>
              <a:rPr lang="sr-Cyrl-CS">
                <a:latin typeface="Times New Roman" pitchFamily="18" charset="0"/>
              </a:rPr>
              <a:t>). </a:t>
            </a:r>
          </a:p>
          <a:p>
            <a:pPr algn="ctr"/>
            <a:r>
              <a:rPr lang="sr-Cyrl-CS">
                <a:latin typeface="Times New Roman" pitchFamily="18" charset="0"/>
              </a:rPr>
              <a:t>Како?</a:t>
            </a:r>
            <a:endParaRPr lang="en-US">
              <a:latin typeface="Times New Roman" pitchFamily="18" charset="0"/>
            </a:endParaRPr>
          </a:p>
        </p:txBody>
      </p:sp>
      <p:sp>
        <p:nvSpPr>
          <p:cNvPr id="5128" name="Oval 8"/>
          <p:cNvSpPr>
            <a:spLocks noChangeArrowheads="1"/>
          </p:cNvSpPr>
          <p:nvPr/>
        </p:nvSpPr>
        <p:spPr bwMode="auto">
          <a:xfrm>
            <a:off x="4648200" y="4495800"/>
            <a:ext cx="381000" cy="685800"/>
          </a:xfrm>
          <a:prstGeom prst="ellipse">
            <a:avLst/>
          </a:prstGeom>
          <a:noFill/>
          <a:ln w="38100">
            <a:solidFill>
              <a:srgbClr val="FF0000"/>
            </a:solidFill>
            <a:round/>
            <a:headEnd/>
            <a:tailEnd/>
          </a:ln>
          <a:effectLst/>
        </p:spPr>
        <p:txBody>
          <a:bodyPr wrap="none" anchor="ctr"/>
          <a:lstStyle/>
          <a:p>
            <a:endParaRPr lang="en-US"/>
          </a:p>
        </p:txBody>
      </p:sp>
      <p:sp>
        <p:nvSpPr>
          <p:cNvPr id="5129" name="Text Box 9"/>
          <p:cNvSpPr txBox="1">
            <a:spLocks noChangeArrowheads="1"/>
          </p:cNvSpPr>
          <p:nvPr/>
        </p:nvSpPr>
        <p:spPr bwMode="auto">
          <a:xfrm>
            <a:off x="0" y="5514975"/>
            <a:ext cx="9144000" cy="1190625"/>
          </a:xfrm>
          <a:prstGeom prst="rect">
            <a:avLst/>
          </a:prstGeom>
          <a:noFill/>
          <a:ln w="9525">
            <a:noFill/>
            <a:miter lim="800000"/>
            <a:headEnd/>
            <a:tailEnd/>
          </a:ln>
          <a:effectLst/>
        </p:spPr>
        <p:txBody>
          <a:bodyPr>
            <a:spAutoFit/>
          </a:bodyPr>
          <a:lstStyle/>
          <a:p>
            <a:pPr algn="ctr"/>
            <a:r>
              <a:rPr lang="sr-Cyrl-CS">
                <a:latin typeface="Times New Roman" pitchFamily="18" charset="0"/>
              </a:rPr>
              <a:t>Као код сваког другог разломка, ако је бројилац сталан са порастом вредности имениоца, смањује вредност разломка (на пример 1/2 је већа од 1/3, а ова је већа од 1/4 итд.).  </a:t>
            </a:r>
          </a:p>
          <a:p>
            <a:pPr algn="ctr"/>
            <a:r>
              <a:rPr lang="sr-Cyrl-CS">
                <a:latin typeface="Times New Roman" pitchFamily="18" charset="0"/>
              </a:rPr>
              <a:t>Тако је и са притиском при дејству сталне силе. </a:t>
            </a:r>
          </a:p>
          <a:p>
            <a:pPr algn="ctr"/>
            <a:r>
              <a:rPr lang="sr-Cyrl-CS">
                <a:latin typeface="Times New Roman" pitchFamily="18" charset="0"/>
              </a:rPr>
              <a:t>Што је вредност притиснуте површине већа, то ће притисак бити мањи и обрнуто.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5125"/>
                                        </p:tgtEl>
                                        <p:attrNameLst>
                                          <p:attrName>style.visibility</p:attrName>
                                        </p:attrNameLst>
                                      </p:cBhvr>
                                      <p:to>
                                        <p:strVal val="visible"/>
                                      </p:to>
                                    </p:set>
                                    <p:anim calcmode="lin" valueType="num">
                                      <p:cBhvr>
                                        <p:cTn id="7" dur="500" fill="hold"/>
                                        <p:tgtEl>
                                          <p:spTgt spid="5125"/>
                                        </p:tgtEl>
                                        <p:attrNameLst>
                                          <p:attrName>ppt_w</p:attrName>
                                        </p:attrNameLst>
                                      </p:cBhvr>
                                      <p:tavLst>
                                        <p:tav tm="0">
                                          <p:val>
                                            <p:fltVal val="0"/>
                                          </p:val>
                                        </p:tav>
                                        <p:tav tm="100000">
                                          <p:val>
                                            <p:strVal val="#ppt_w"/>
                                          </p:val>
                                        </p:tav>
                                      </p:tavLst>
                                    </p:anim>
                                    <p:anim calcmode="lin" valueType="num">
                                      <p:cBhvr>
                                        <p:cTn id="8" dur="500" fill="hold"/>
                                        <p:tgtEl>
                                          <p:spTgt spid="5125"/>
                                        </p:tgtEl>
                                        <p:attrNameLst>
                                          <p:attrName>ppt_h</p:attrName>
                                        </p:attrNameLst>
                                      </p:cBhvr>
                                      <p:tavLst>
                                        <p:tav tm="0">
                                          <p:val>
                                            <p:fltVal val="0"/>
                                          </p:val>
                                        </p:tav>
                                        <p:tav tm="100000">
                                          <p:val>
                                            <p:strVal val="#ppt_h"/>
                                          </p:val>
                                        </p:tav>
                                      </p:tavLst>
                                    </p:anim>
                                    <p:anim calcmode="lin" valueType="num">
                                      <p:cBhvr>
                                        <p:cTn id="9" dur="500" fill="hold"/>
                                        <p:tgtEl>
                                          <p:spTgt spid="5125"/>
                                        </p:tgtEl>
                                        <p:attrNameLst>
                                          <p:attrName>style.rotation</p:attrName>
                                        </p:attrNameLst>
                                      </p:cBhvr>
                                      <p:tavLst>
                                        <p:tav tm="0">
                                          <p:val>
                                            <p:fltVal val="360"/>
                                          </p:val>
                                        </p:tav>
                                        <p:tav tm="100000">
                                          <p:val>
                                            <p:fltVal val="0"/>
                                          </p:val>
                                        </p:tav>
                                      </p:tavLst>
                                    </p:anim>
                                    <p:animEffect transition="in" filter="fade">
                                      <p:cBhvr>
                                        <p:cTn id="10" dur="500"/>
                                        <p:tgtEl>
                                          <p:spTgt spid="5125"/>
                                        </p:tgtEl>
                                      </p:cBhvr>
                                    </p:animEffect>
                                  </p:childTnLst>
                                </p:cTn>
                              </p:par>
                            </p:childTnLst>
                          </p:cTn>
                        </p:par>
                      </p:childTnLst>
                    </p:cTn>
                  </p:par>
                  <p:par>
                    <p:cTn id="11" fill="hold">
                      <p:stCondLst>
                        <p:cond delay="indefinite"/>
                      </p:stCondLst>
                      <p:childTnLst>
                        <p:par>
                          <p:cTn id="12" fill="hold">
                            <p:stCondLst>
                              <p:cond delay="0"/>
                            </p:stCondLst>
                            <p:childTnLst>
                              <p:par>
                                <p:cTn id="13" presetID="23" presetClass="entr" presetSubtype="16" fill="hold" grpId="0" nodeType="clickEffect">
                                  <p:stCondLst>
                                    <p:cond delay="0"/>
                                  </p:stCondLst>
                                  <p:childTnLst>
                                    <p:set>
                                      <p:cBhvr>
                                        <p:cTn id="14" dur="1" fill="hold">
                                          <p:stCondLst>
                                            <p:cond delay="0"/>
                                          </p:stCondLst>
                                        </p:cTn>
                                        <p:tgtEl>
                                          <p:spTgt spid="5127"/>
                                        </p:tgtEl>
                                        <p:attrNameLst>
                                          <p:attrName>style.visibility</p:attrName>
                                        </p:attrNameLst>
                                      </p:cBhvr>
                                      <p:to>
                                        <p:strVal val="visible"/>
                                      </p:to>
                                    </p:set>
                                    <p:anim calcmode="lin" valueType="num">
                                      <p:cBhvr>
                                        <p:cTn id="15" dur="500" fill="hold"/>
                                        <p:tgtEl>
                                          <p:spTgt spid="5127"/>
                                        </p:tgtEl>
                                        <p:attrNameLst>
                                          <p:attrName>ppt_w</p:attrName>
                                        </p:attrNameLst>
                                      </p:cBhvr>
                                      <p:tavLst>
                                        <p:tav tm="0">
                                          <p:val>
                                            <p:fltVal val="0"/>
                                          </p:val>
                                        </p:tav>
                                        <p:tav tm="100000">
                                          <p:val>
                                            <p:strVal val="#ppt_w"/>
                                          </p:val>
                                        </p:tav>
                                      </p:tavLst>
                                    </p:anim>
                                    <p:anim calcmode="lin" valueType="num">
                                      <p:cBhvr>
                                        <p:cTn id="16" dur="500" fill="hold"/>
                                        <p:tgtEl>
                                          <p:spTgt spid="5127"/>
                                        </p:tgtEl>
                                        <p:attrNameLst>
                                          <p:attrName>ppt_h</p:attrName>
                                        </p:attrNameLst>
                                      </p:cBhvr>
                                      <p:tavLst>
                                        <p:tav tm="0">
                                          <p:val>
                                            <p:fltVal val="0"/>
                                          </p:val>
                                        </p:tav>
                                        <p:tav tm="100000">
                                          <p:val>
                                            <p:strVal val="#ppt_h"/>
                                          </p:val>
                                        </p:tav>
                                      </p:tavLst>
                                    </p:anim>
                                  </p:childTnLst>
                                </p:cTn>
                              </p:par>
                              <p:par>
                                <p:cTn id="17" presetID="23" presetClass="entr" presetSubtype="16" fill="hold" nodeType="withEffect">
                                  <p:stCondLst>
                                    <p:cond delay="0"/>
                                  </p:stCondLst>
                                  <p:childTnLst>
                                    <p:set>
                                      <p:cBhvr>
                                        <p:cTn id="18" dur="1" fill="hold">
                                          <p:stCondLst>
                                            <p:cond delay="0"/>
                                          </p:stCondLst>
                                        </p:cTn>
                                        <p:tgtEl>
                                          <p:spTgt spid="5126"/>
                                        </p:tgtEl>
                                        <p:attrNameLst>
                                          <p:attrName>style.visibility</p:attrName>
                                        </p:attrNameLst>
                                      </p:cBhvr>
                                      <p:to>
                                        <p:strVal val="visible"/>
                                      </p:to>
                                    </p:set>
                                    <p:anim calcmode="lin" valueType="num">
                                      <p:cBhvr>
                                        <p:cTn id="19" dur="500" fill="hold"/>
                                        <p:tgtEl>
                                          <p:spTgt spid="5126"/>
                                        </p:tgtEl>
                                        <p:attrNameLst>
                                          <p:attrName>ppt_w</p:attrName>
                                        </p:attrNameLst>
                                      </p:cBhvr>
                                      <p:tavLst>
                                        <p:tav tm="0">
                                          <p:val>
                                            <p:fltVal val="0"/>
                                          </p:val>
                                        </p:tav>
                                        <p:tav tm="100000">
                                          <p:val>
                                            <p:strVal val="#ppt_w"/>
                                          </p:val>
                                        </p:tav>
                                      </p:tavLst>
                                    </p:anim>
                                    <p:anim calcmode="lin" valueType="num">
                                      <p:cBhvr>
                                        <p:cTn id="20" dur="500" fill="hold"/>
                                        <p:tgtEl>
                                          <p:spTgt spid="5126"/>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5128"/>
                                        </p:tgtEl>
                                        <p:attrNameLst>
                                          <p:attrName>style.visibility</p:attrName>
                                        </p:attrNameLst>
                                      </p:cBhvr>
                                      <p:to>
                                        <p:strVal val="visible"/>
                                      </p:to>
                                    </p:set>
                                    <p:anim calcmode="lin" valueType="num">
                                      <p:cBhvr>
                                        <p:cTn id="25" dur="500" fill="hold"/>
                                        <p:tgtEl>
                                          <p:spTgt spid="5128"/>
                                        </p:tgtEl>
                                        <p:attrNameLst>
                                          <p:attrName>ppt_w</p:attrName>
                                        </p:attrNameLst>
                                      </p:cBhvr>
                                      <p:tavLst>
                                        <p:tav tm="0">
                                          <p:val>
                                            <p:fltVal val="0"/>
                                          </p:val>
                                        </p:tav>
                                        <p:tav tm="100000">
                                          <p:val>
                                            <p:strVal val="#ppt_w"/>
                                          </p:val>
                                        </p:tav>
                                      </p:tavLst>
                                    </p:anim>
                                    <p:anim calcmode="lin" valueType="num">
                                      <p:cBhvr>
                                        <p:cTn id="26" dur="500" fill="hold"/>
                                        <p:tgtEl>
                                          <p:spTgt spid="5128"/>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15" presetClass="entr" presetSubtype="0" fill="hold" grpId="0" nodeType="clickEffect">
                                  <p:stCondLst>
                                    <p:cond delay="0"/>
                                  </p:stCondLst>
                                  <p:childTnLst>
                                    <p:set>
                                      <p:cBhvr>
                                        <p:cTn id="30" dur="1" fill="hold">
                                          <p:stCondLst>
                                            <p:cond delay="0"/>
                                          </p:stCondLst>
                                        </p:cTn>
                                        <p:tgtEl>
                                          <p:spTgt spid="5129"/>
                                        </p:tgtEl>
                                        <p:attrNameLst>
                                          <p:attrName>style.visibility</p:attrName>
                                        </p:attrNameLst>
                                      </p:cBhvr>
                                      <p:to>
                                        <p:strVal val="visible"/>
                                      </p:to>
                                    </p:set>
                                    <p:anim calcmode="lin" valueType="num">
                                      <p:cBhvr>
                                        <p:cTn id="31" dur="1000" fill="hold"/>
                                        <p:tgtEl>
                                          <p:spTgt spid="5129"/>
                                        </p:tgtEl>
                                        <p:attrNameLst>
                                          <p:attrName>ppt_w</p:attrName>
                                        </p:attrNameLst>
                                      </p:cBhvr>
                                      <p:tavLst>
                                        <p:tav tm="0">
                                          <p:val>
                                            <p:fltVal val="0"/>
                                          </p:val>
                                        </p:tav>
                                        <p:tav tm="100000">
                                          <p:val>
                                            <p:strVal val="#ppt_w"/>
                                          </p:val>
                                        </p:tav>
                                      </p:tavLst>
                                    </p:anim>
                                    <p:anim calcmode="lin" valueType="num">
                                      <p:cBhvr>
                                        <p:cTn id="32" dur="1000" fill="hold"/>
                                        <p:tgtEl>
                                          <p:spTgt spid="5129"/>
                                        </p:tgtEl>
                                        <p:attrNameLst>
                                          <p:attrName>ppt_h</p:attrName>
                                        </p:attrNameLst>
                                      </p:cBhvr>
                                      <p:tavLst>
                                        <p:tav tm="0">
                                          <p:val>
                                            <p:fltVal val="0"/>
                                          </p:val>
                                        </p:tav>
                                        <p:tav tm="100000">
                                          <p:val>
                                            <p:strVal val="#ppt_h"/>
                                          </p:val>
                                        </p:tav>
                                      </p:tavLst>
                                    </p:anim>
                                    <p:anim calcmode="lin" valueType="num">
                                      <p:cBhvr>
                                        <p:cTn id="33" dur="1000" fill="hold"/>
                                        <p:tgtEl>
                                          <p:spTgt spid="5129"/>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5129"/>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p:bldP spid="5127" grpId="0"/>
      <p:bldP spid="5128" grpId="0" animBg="1"/>
      <p:bldP spid="512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ext Box 5"/>
          <p:cNvSpPr txBox="1">
            <a:spLocks noChangeArrowheads="1"/>
          </p:cNvSpPr>
          <p:nvPr/>
        </p:nvSpPr>
        <p:spPr bwMode="auto">
          <a:xfrm>
            <a:off x="0" y="0"/>
            <a:ext cx="9144000" cy="915988"/>
          </a:xfrm>
          <a:prstGeom prst="rect">
            <a:avLst/>
          </a:prstGeom>
          <a:noFill/>
          <a:ln w="9525">
            <a:noFill/>
            <a:miter lim="800000"/>
            <a:headEnd/>
            <a:tailEnd/>
          </a:ln>
          <a:effectLst/>
        </p:spPr>
        <p:txBody>
          <a:bodyPr>
            <a:spAutoFit/>
          </a:bodyPr>
          <a:lstStyle/>
          <a:p>
            <a:pPr algn="ctr"/>
            <a:r>
              <a:rPr lang="sr-Cyrl-CS">
                <a:latin typeface="Times New Roman" pitchFamily="18" charset="0"/>
              </a:rPr>
              <a:t>Сад можемо одговорити на нека, наизглед, “дечија” питања: </a:t>
            </a:r>
          </a:p>
          <a:p>
            <a:pPr algn="ctr"/>
            <a:r>
              <a:rPr lang="sr-Cyrl-CS">
                <a:latin typeface="Times New Roman" pitchFamily="18" charset="0"/>
              </a:rPr>
              <a:t>“Зашто игла боде?” или “Зашто нож боље сече ако је оштар?” или “Зашто није добро да вас уједе крокодил?” (Нисам чуо да неко поставља последње питање.)</a:t>
            </a:r>
            <a:endParaRPr lang="en-US">
              <a:latin typeface="Times New Roman" pitchFamily="18" charset="0"/>
            </a:endParaRPr>
          </a:p>
        </p:txBody>
      </p:sp>
      <p:sp>
        <p:nvSpPr>
          <p:cNvPr id="6150" name="Text Box 6"/>
          <p:cNvSpPr txBox="1">
            <a:spLocks noChangeArrowheads="1"/>
          </p:cNvSpPr>
          <p:nvPr/>
        </p:nvSpPr>
        <p:spPr bwMode="auto">
          <a:xfrm>
            <a:off x="0" y="1371600"/>
            <a:ext cx="9144000" cy="1190625"/>
          </a:xfrm>
          <a:prstGeom prst="rect">
            <a:avLst/>
          </a:prstGeom>
          <a:noFill/>
          <a:ln w="9525">
            <a:noFill/>
            <a:miter lim="800000"/>
            <a:headEnd/>
            <a:tailEnd/>
          </a:ln>
          <a:effectLst/>
        </p:spPr>
        <p:txBody>
          <a:bodyPr>
            <a:spAutoFit/>
          </a:bodyPr>
          <a:lstStyle/>
          <a:p>
            <a:pPr algn="ctr"/>
            <a:r>
              <a:rPr lang="sr-Cyrl-CS">
                <a:latin typeface="Times New Roman" pitchFamily="18" charset="0"/>
              </a:rPr>
              <a:t>Врх игле је мали (има малу површину) па се релативно малом силом могу стварати огромни притисци. </a:t>
            </a:r>
          </a:p>
          <a:p>
            <a:pPr algn="ctr"/>
            <a:r>
              <a:rPr lang="sr-Cyrl-CS">
                <a:latin typeface="Times New Roman" pitchFamily="18" charset="0"/>
              </a:rPr>
              <a:t>Зато ножеви, маказе, игле, ексери, секире, косе и српови морају бити наоштрени.</a:t>
            </a:r>
          </a:p>
          <a:p>
            <a:pPr algn="ctr"/>
            <a:r>
              <a:rPr lang="sr-Cyrl-CS">
                <a:latin typeface="Times New Roman" pitchFamily="18" charset="0"/>
              </a:rPr>
              <a:t>Код ових алата мале силе производе велике притиске. </a:t>
            </a:r>
            <a:endParaRPr lang="en-US">
              <a:latin typeface="Times New Roman" pitchFamily="18" charset="0"/>
            </a:endParaRPr>
          </a:p>
        </p:txBody>
      </p:sp>
      <p:pic>
        <p:nvPicPr>
          <p:cNvPr id="6159" name="Picture 15" descr="471006"/>
          <p:cNvPicPr>
            <a:picLocks noChangeAspect="1" noChangeArrowheads="1"/>
          </p:cNvPicPr>
          <p:nvPr/>
        </p:nvPicPr>
        <p:blipFill>
          <a:blip r:embed="rId2" cstate="print"/>
          <a:srcRect/>
          <a:stretch>
            <a:fillRect/>
          </a:stretch>
        </p:blipFill>
        <p:spPr bwMode="auto">
          <a:xfrm>
            <a:off x="914400" y="4422775"/>
            <a:ext cx="3665538" cy="2282825"/>
          </a:xfrm>
          <a:prstGeom prst="rect">
            <a:avLst/>
          </a:prstGeom>
          <a:noFill/>
        </p:spPr>
      </p:pic>
      <p:pic>
        <p:nvPicPr>
          <p:cNvPr id="6160" name="Picture 16" descr="800px-Whiteshark-TGoss1"/>
          <p:cNvPicPr>
            <a:picLocks noChangeAspect="1" noChangeArrowheads="1"/>
          </p:cNvPicPr>
          <p:nvPr/>
        </p:nvPicPr>
        <p:blipFill>
          <a:blip r:embed="rId3"/>
          <a:srcRect/>
          <a:stretch>
            <a:fillRect/>
          </a:stretch>
        </p:blipFill>
        <p:spPr bwMode="auto">
          <a:xfrm>
            <a:off x="5110163" y="4497388"/>
            <a:ext cx="3271837" cy="2284412"/>
          </a:xfrm>
          <a:prstGeom prst="rect">
            <a:avLst/>
          </a:prstGeom>
          <a:noFill/>
        </p:spPr>
      </p:pic>
      <p:sp>
        <p:nvSpPr>
          <p:cNvPr id="6161" name="Text Box 17"/>
          <p:cNvSpPr txBox="1">
            <a:spLocks noChangeArrowheads="1"/>
          </p:cNvSpPr>
          <p:nvPr/>
        </p:nvSpPr>
        <p:spPr bwMode="auto">
          <a:xfrm>
            <a:off x="0" y="2743200"/>
            <a:ext cx="9144000" cy="1465263"/>
          </a:xfrm>
          <a:prstGeom prst="rect">
            <a:avLst/>
          </a:prstGeom>
          <a:noFill/>
          <a:ln w="9525">
            <a:noFill/>
            <a:miter lim="800000"/>
            <a:headEnd/>
            <a:tailEnd/>
          </a:ln>
          <a:effectLst/>
        </p:spPr>
        <p:txBody>
          <a:bodyPr>
            <a:spAutoFit/>
          </a:bodyPr>
          <a:lstStyle/>
          <a:p>
            <a:pPr algn="ctr"/>
            <a:r>
              <a:rPr lang="sr-Cyrl-CS">
                <a:latin typeface="Times New Roman" pitchFamily="18" charset="0"/>
              </a:rPr>
              <a:t>Ако сте гледали научно – популарне емисије о природи могли сте видети </a:t>
            </a:r>
          </a:p>
          <a:p>
            <a:pPr algn="ctr"/>
            <a:r>
              <a:rPr lang="sr-Cyrl-CS">
                <a:latin typeface="Times New Roman" pitchFamily="18" charset="0"/>
              </a:rPr>
              <a:t>да су чељусти и зуби неких грабљиваца веома опасно оружје. </a:t>
            </a:r>
          </a:p>
          <a:p>
            <a:pPr algn="ctr"/>
            <a:r>
              <a:rPr lang="sr-Cyrl-CS">
                <a:latin typeface="Times New Roman" pitchFamily="18" charset="0"/>
              </a:rPr>
              <a:t>Ако нисте – погледајте ове слике и биће вам јасно. </a:t>
            </a:r>
          </a:p>
          <a:p>
            <a:pPr algn="ctr"/>
            <a:r>
              <a:rPr lang="sr-Cyrl-CS">
                <a:latin typeface="Times New Roman" pitchFamily="18" charset="0"/>
              </a:rPr>
              <a:t>Сад имамо и теоријско објашњење зашто је комбинација</a:t>
            </a:r>
          </a:p>
          <a:p>
            <a:pPr algn="ctr"/>
            <a:r>
              <a:rPr lang="sr-Cyrl-CS">
                <a:latin typeface="Times New Roman" pitchFamily="18" charset="0"/>
              </a:rPr>
              <a:t> јаких вилица (велика сила) и оштрих зуба (мала површина) тако опасна.</a:t>
            </a:r>
            <a:endParaRPr lang="en-US">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150"/>
                                        </p:tgtEl>
                                        <p:attrNameLst>
                                          <p:attrName>style.visibility</p:attrName>
                                        </p:attrNameLst>
                                      </p:cBhvr>
                                      <p:to>
                                        <p:strVal val="visible"/>
                                      </p:to>
                                    </p:set>
                                    <p:animEffect transition="in" filter="dissolve">
                                      <p:cBhvr>
                                        <p:cTn id="7" dur="500"/>
                                        <p:tgtEl>
                                          <p:spTgt spid="6150"/>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161"/>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6159"/>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61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0" grpId="0"/>
      <p:bldP spid="616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ChangeArrowheads="1"/>
          </p:cNvSpPr>
          <p:nvPr/>
        </p:nvSpPr>
        <p:spPr bwMode="auto">
          <a:xfrm>
            <a:off x="0" y="0"/>
            <a:ext cx="9144000" cy="915988"/>
          </a:xfrm>
          <a:prstGeom prst="rect">
            <a:avLst/>
          </a:prstGeom>
          <a:noFill/>
          <a:ln w="9525">
            <a:noFill/>
            <a:miter lim="800000"/>
            <a:headEnd/>
            <a:tailEnd/>
          </a:ln>
          <a:effectLst/>
        </p:spPr>
        <p:txBody>
          <a:bodyPr>
            <a:spAutoFit/>
          </a:bodyPr>
          <a:lstStyle/>
          <a:p>
            <a:pPr algn="ctr"/>
            <a:r>
              <a:rPr lang="sr-Cyrl-CS">
                <a:latin typeface="Times New Roman" pitchFamily="18" charset="0"/>
              </a:rPr>
              <a:t>Ракли смо да веома велике силе могу да врше мали притисак. </a:t>
            </a:r>
          </a:p>
          <a:p>
            <a:pPr algn="ctr"/>
            <a:r>
              <a:rPr lang="sr-Cyrl-CS">
                <a:latin typeface="Times New Roman" pitchFamily="18" charset="0"/>
              </a:rPr>
              <a:t>На пример, високе зграде морају имати широке темеље.</a:t>
            </a:r>
          </a:p>
          <a:p>
            <a:pPr algn="ctr"/>
            <a:r>
              <a:rPr lang="sr-Cyrl-CS">
                <a:latin typeface="Times New Roman" pitchFamily="18" charset="0"/>
              </a:rPr>
              <a:t>Зашто?</a:t>
            </a:r>
            <a:endParaRPr lang="en-US">
              <a:latin typeface="Times New Roman" pitchFamily="18" charset="0"/>
            </a:endParaRPr>
          </a:p>
        </p:txBody>
      </p:sp>
      <p:pic>
        <p:nvPicPr>
          <p:cNvPr id="7173" name="Picture 5" descr="Pritisak 06"/>
          <p:cNvPicPr>
            <a:picLocks noChangeAspect="1" noChangeArrowheads="1"/>
          </p:cNvPicPr>
          <p:nvPr/>
        </p:nvPicPr>
        <p:blipFill>
          <a:blip r:embed="rId2">
            <a:clrChange>
              <a:clrFrom>
                <a:srgbClr val="FEFEFE"/>
              </a:clrFrom>
              <a:clrTo>
                <a:srgbClr val="FEFEFE">
                  <a:alpha val="0"/>
                </a:srgbClr>
              </a:clrTo>
            </a:clrChange>
          </a:blip>
          <a:srcRect/>
          <a:stretch>
            <a:fillRect/>
          </a:stretch>
        </p:blipFill>
        <p:spPr bwMode="auto">
          <a:xfrm>
            <a:off x="509588" y="1524000"/>
            <a:ext cx="2924175" cy="4419600"/>
          </a:xfrm>
          <a:prstGeom prst="rect">
            <a:avLst/>
          </a:prstGeom>
          <a:noFill/>
        </p:spPr>
      </p:pic>
      <p:pic>
        <p:nvPicPr>
          <p:cNvPr id="7174" name="Picture 6" descr="Italy_Leaning_Tower_of_Pisa"/>
          <p:cNvPicPr>
            <a:picLocks noChangeAspect="1" noChangeArrowheads="1"/>
          </p:cNvPicPr>
          <p:nvPr/>
        </p:nvPicPr>
        <p:blipFill>
          <a:blip r:embed="rId3"/>
          <a:srcRect/>
          <a:stretch>
            <a:fillRect/>
          </a:stretch>
        </p:blipFill>
        <p:spPr bwMode="auto">
          <a:xfrm>
            <a:off x="5181600" y="990600"/>
            <a:ext cx="3219450" cy="4325938"/>
          </a:xfrm>
          <a:prstGeom prst="rect">
            <a:avLst/>
          </a:prstGeom>
          <a:noFill/>
        </p:spPr>
      </p:pic>
      <p:sp>
        <p:nvSpPr>
          <p:cNvPr id="7175" name="Rectangle 7"/>
          <p:cNvSpPr>
            <a:spLocks noChangeArrowheads="1"/>
          </p:cNvSpPr>
          <p:nvPr/>
        </p:nvSpPr>
        <p:spPr bwMode="auto">
          <a:xfrm>
            <a:off x="4724400" y="5316538"/>
            <a:ext cx="4114800" cy="1465262"/>
          </a:xfrm>
          <a:prstGeom prst="rect">
            <a:avLst/>
          </a:prstGeom>
          <a:noFill/>
          <a:ln w="9525">
            <a:noFill/>
            <a:miter lim="800000"/>
            <a:headEnd/>
            <a:tailEnd/>
          </a:ln>
          <a:effectLst/>
        </p:spPr>
        <p:txBody>
          <a:bodyPr>
            <a:spAutoFit/>
          </a:bodyPr>
          <a:lstStyle/>
          <a:p>
            <a:pPr algn="ctr"/>
            <a:r>
              <a:rPr lang="sr-Cyrl-CS">
                <a:latin typeface="Times New Roman" pitchFamily="18" charset="0"/>
              </a:rPr>
              <a:t>Најпознатији пример зграде са лошим темељима на свету, али не и једини. Како се зове ова зграда?</a:t>
            </a:r>
          </a:p>
          <a:p>
            <a:pPr algn="ctr"/>
            <a:r>
              <a:rPr lang="sr-Cyrl-CS">
                <a:latin typeface="Times New Roman" pitchFamily="18" charset="0"/>
              </a:rPr>
              <a:t>Где се налази? Зашто је крива?</a:t>
            </a:r>
          </a:p>
          <a:p>
            <a:pPr algn="ctr"/>
            <a:r>
              <a:rPr lang="sr-Cyrl-CS">
                <a:latin typeface="Times New Roman" pitchFamily="18" charset="0"/>
              </a:rPr>
              <a:t>По чему је позната?</a:t>
            </a:r>
            <a:endParaRPr lang="en-US">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7174"/>
                                        </p:tgtEl>
                                        <p:attrNameLst>
                                          <p:attrName>style.visibility</p:attrName>
                                        </p:attrNameLst>
                                      </p:cBhvr>
                                      <p:to>
                                        <p:strVal val="visible"/>
                                      </p:to>
                                    </p:set>
                                    <p:anim calcmode="lin" valueType="num">
                                      <p:cBhvr>
                                        <p:cTn id="7" dur="500" fill="hold"/>
                                        <p:tgtEl>
                                          <p:spTgt spid="7174"/>
                                        </p:tgtEl>
                                        <p:attrNameLst>
                                          <p:attrName>ppt_w</p:attrName>
                                        </p:attrNameLst>
                                      </p:cBhvr>
                                      <p:tavLst>
                                        <p:tav tm="0">
                                          <p:val>
                                            <p:fltVal val="0"/>
                                          </p:val>
                                        </p:tav>
                                        <p:tav tm="100000">
                                          <p:val>
                                            <p:strVal val="#ppt_w"/>
                                          </p:val>
                                        </p:tav>
                                      </p:tavLst>
                                    </p:anim>
                                    <p:anim calcmode="lin" valueType="num">
                                      <p:cBhvr>
                                        <p:cTn id="8" dur="500" fill="hold"/>
                                        <p:tgtEl>
                                          <p:spTgt spid="7174"/>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7175"/>
                                        </p:tgtEl>
                                        <p:attrNameLst>
                                          <p:attrName>style.visibility</p:attrName>
                                        </p:attrNameLst>
                                      </p:cBhvr>
                                      <p:to>
                                        <p:strVal val="visible"/>
                                      </p:to>
                                    </p:set>
                                    <p:anim calcmode="lin" valueType="num">
                                      <p:cBhvr>
                                        <p:cTn id="11" dur="500" fill="hold"/>
                                        <p:tgtEl>
                                          <p:spTgt spid="7175"/>
                                        </p:tgtEl>
                                        <p:attrNameLst>
                                          <p:attrName>ppt_w</p:attrName>
                                        </p:attrNameLst>
                                      </p:cBhvr>
                                      <p:tavLst>
                                        <p:tav tm="0">
                                          <p:val>
                                            <p:fltVal val="0"/>
                                          </p:val>
                                        </p:tav>
                                        <p:tav tm="100000">
                                          <p:val>
                                            <p:strVal val="#ppt_w"/>
                                          </p:val>
                                        </p:tav>
                                      </p:tavLst>
                                    </p:anim>
                                    <p:anim calcmode="lin" valueType="num">
                                      <p:cBhvr>
                                        <p:cTn id="12" dur="500" fill="hold"/>
                                        <p:tgtEl>
                                          <p:spTgt spid="717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21" name="Picture 5" descr="Leopard_1_clipart"/>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286000" y="914400"/>
            <a:ext cx="4572000" cy="2451100"/>
          </a:xfrm>
          <a:prstGeom prst="rect">
            <a:avLst/>
          </a:prstGeom>
          <a:noFill/>
        </p:spPr>
      </p:pic>
      <p:sp>
        <p:nvSpPr>
          <p:cNvPr id="9222" name="Rectangle 6"/>
          <p:cNvSpPr>
            <a:spLocks noChangeArrowheads="1"/>
          </p:cNvSpPr>
          <p:nvPr/>
        </p:nvSpPr>
        <p:spPr bwMode="auto">
          <a:xfrm>
            <a:off x="0" y="0"/>
            <a:ext cx="9144000" cy="641350"/>
          </a:xfrm>
          <a:prstGeom prst="rect">
            <a:avLst/>
          </a:prstGeom>
          <a:noFill/>
          <a:ln w="9525">
            <a:noFill/>
            <a:miter lim="800000"/>
            <a:headEnd/>
            <a:tailEnd/>
          </a:ln>
          <a:effectLst/>
        </p:spPr>
        <p:txBody>
          <a:bodyPr>
            <a:spAutoFit/>
          </a:bodyPr>
          <a:lstStyle/>
          <a:p>
            <a:pPr algn="ctr"/>
            <a:r>
              <a:rPr lang="sr-Cyrl-CS">
                <a:latin typeface="Times New Roman" pitchFamily="18" charset="0"/>
              </a:rPr>
              <a:t>Тенкови морају да се крећу по најтежим теренима (песак, блато итд.), а да се не заглаве. </a:t>
            </a:r>
          </a:p>
          <a:p>
            <a:pPr algn="ctr"/>
            <a:r>
              <a:rPr lang="sr-Cyrl-CS">
                <a:latin typeface="Times New Roman" pitchFamily="18" charset="0"/>
              </a:rPr>
              <a:t>Како им то успева?</a:t>
            </a:r>
            <a:endParaRPr lang="en-US">
              <a:latin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Pritisak 0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538413" y="2057400"/>
            <a:ext cx="4014787" cy="1246188"/>
          </a:xfrm>
          <a:prstGeom prst="rect">
            <a:avLst/>
          </a:prstGeom>
          <a:noFill/>
        </p:spPr>
      </p:pic>
      <p:sp>
        <p:nvSpPr>
          <p:cNvPr id="3077" name="Text Box 5"/>
          <p:cNvSpPr txBox="1">
            <a:spLocks noChangeArrowheads="1"/>
          </p:cNvSpPr>
          <p:nvPr/>
        </p:nvSpPr>
        <p:spPr bwMode="auto">
          <a:xfrm>
            <a:off x="0" y="0"/>
            <a:ext cx="9144000" cy="1920875"/>
          </a:xfrm>
          <a:prstGeom prst="rect">
            <a:avLst/>
          </a:prstGeom>
          <a:noFill/>
          <a:ln w="9525">
            <a:noFill/>
            <a:miter lim="800000"/>
            <a:headEnd/>
            <a:tailEnd/>
          </a:ln>
          <a:effectLst/>
        </p:spPr>
        <p:txBody>
          <a:bodyPr>
            <a:spAutoFit/>
          </a:bodyPr>
          <a:lstStyle/>
          <a:p>
            <a:r>
              <a:rPr lang="sr-Cyrl-CS" sz="2400" b="1">
                <a:latin typeface="Times New Roman" pitchFamily="18" charset="0"/>
              </a:rPr>
              <a:t>Пример</a:t>
            </a:r>
          </a:p>
          <a:p>
            <a:endParaRPr lang="sr-Cyrl-CS" sz="2400" b="1">
              <a:latin typeface="Times New Roman" pitchFamily="18" charset="0"/>
            </a:endParaRPr>
          </a:p>
          <a:p>
            <a:pPr algn="ctr"/>
            <a:r>
              <a:rPr lang="sr-Cyrl-CS">
                <a:latin typeface="Times New Roman" pitchFamily="18" charset="0"/>
              </a:rPr>
              <a:t>Површина плоче стола је 1 </a:t>
            </a:r>
            <a:r>
              <a:rPr lang="sr-Latn-CS">
                <a:latin typeface="Times New Roman" pitchFamily="18" charset="0"/>
              </a:rPr>
              <a:t>m</a:t>
            </a:r>
            <a:r>
              <a:rPr lang="sr-Cyrl-CS" baseline="30000">
                <a:latin typeface="Times New Roman" pitchFamily="18" charset="0"/>
              </a:rPr>
              <a:t>2</a:t>
            </a:r>
            <a:r>
              <a:rPr lang="sr-Cyrl-CS">
                <a:latin typeface="Times New Roman" pitchFamily="18" charset="0"/>
              </a:rPr>
              <a:t>, а површина све четири ноге стола је 100 </a:t>
            </a:r>
            <a:r>
              <a:rPr lang="sr-Latn-CS">
                <a:latin typeface="Times New Roman" pitchFamily="18" charset="0"/>
              </a:rPr>
              <a:t>cm</a:t>
            </a:r>
            <a:r>
              <a:rPr lang="sr-Cyrl-CS" baseline="30000">
                <a:latin typeface="Times New Roman" pitchFamily="18" charset="0"/>
              </a:rPr>
              <a:t>2</a:t>
            </a:r>
            <a:r>
              <a:rPr lang="sr-Cyrl-CS">
                <a:latin typeface="Times New Roman" pitchFamily="18" charset="0"/>
              </a:rPr>
              <a:t>. Сто има укупну тежину 100 </a:t>
            </a:r>
            <a:r>
              <a:rPr lang="sr-Latn-CS">
                <a:latin typeface="Times New Roman" pitchFamily="18" charset="0"/>
              </a:rPr>
              <a:t>N</a:t>
            </a:r>
            <a:r>
              <a:rPr lang="sr-Cyrl-CS">
                <a:latin typeface="Times New Roman" pitchFamily="18" charset="0"/>
              </a:rPr>
              <a:t>. Колики притисак врши сто ако се постави:</a:t>
            </a:r>
          </a:p>
          <a:p>
            <a:pPr algn="ctr"/>
            <a:r>
              <a:rPr lang="sr-Cyrl-CS">
                <a:latin typeface="Times New Roman" pitchFamily="18" charset="0"/>
              </a:rPr>
              <a:t>а) на плочу</a:t>
            </a:r>
          </a:p>
          <a:p>
            <a:pPr algn="ctr"/>
            <a:r>
              <a:rPr lang="sr-Cyrl-CS">
                <a:latin typeface="Times New Roman" pitchFamily="18" charset="0"/>
              </a:rPr>
              <a:t>б) на ноге?</a:t>
            </a:r>
            <a:endParaRPr lang="en-US">
              <a:latin typeface="Times New Roman" pitchFamily="18" charset="0"/>
            </a:endParaRPr>
          </a:p>
        </p:txBody>
      </p:sp>
      <p:sp>
        <p:nvSpPr>
          <p:cNvPr id="3078" name="Rectangle 6"/>
          <p:cNvSpPr>
            <a:spLocks noChangeArrowheads="1"/>
          </p:cNvSpPr>
          <p:nvPr/>
        </p:nvSpPr>
        <p:spPr bwMode="auto">
          <a:xfrm>
            <a:off x="76200" y="3429000"/>
            <a:ext cx="1279525" cy="366713"/>
          </a:xfrm>
          <a:prstGeom prst="rect">
            <a:avLst/>
          </a:prstGeom>
          <a:noFill/>
          <a:ln w="9525">
            <a:noFill/>
            <a:miter lim="800000"/>
            <a:headEnd/>
            <a:tailEnd/>
          </a:ln>
          <a:effectLst/>
        </p:spPr>
        <p:txBody>
          <a:bodyPr wrap="none">
            <a:spAutoFit/>
          </a:bodyPr>
          <a:lstStyle/>
          <a:p>
            <a:r>
              <a:rPr lang="sr-Cyrl-CS">
                <a:latin typeface="Times New Roman" pitchFamily="18" charset="0"/>
              </a:rPr>
              <a:t>а) на плочу</a:t>
            </a:r>
            <a:endParaRPr lang="en-US">
              <a:latin typeface="Times New Roman" pitchFamily="18" charset="0"/>
            </a:endParaRPr>
          </a:p>
        </p:txBody>
      </p:sp>
      <p:graphicFrame>
        <p:nvGraphicFramePr>
          <p:cNvPr id="3079" name="Object 7"/>
          <p:cNvGraphicFramePr>
            <a:graphicFrameLocks noChangeAspect="1"/>
          </p:cNvGraphicFramePr>
          <p:nvPr/>
        </p:nvGraphicFramePr>
        <p:xfrm>
          <a:off x="217488" y="3962400"/>
          <a:ext cx="1719262" cy="2590800"/>
        </p:xfrm>
        <a:graphic>
          <a:graphicData uri="http://schemas.openxmlformats.org/presentationml/2006/ole">
            <mc:AlternateContent xmlns:mc="http://schemas.openxmlformats.org/markup-compatibility/2006">
              <mc:Choice xmlns:v="urn:schemas-microsoft-com:vml" Requires="v">
                <p:oleObj spid="_x0000_s3082" name="Equation" r:id="rId4" imgW="901440" imgH="1358640" progId="Equation.DSMT4">
                  <p:embed/>
                </p:oleObj>
              </mc:Choice>
              <mc:Fallback>
                <p:oleObj name="Equation" r:id="rId4" imgW="901440" imgH="1358640" progId="Equation.DSMT4">
                  <p:embed/>
                  <p:pic>
                    <p:nvPicPr>
                      <p:cNvPr id="0"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7488" y="3962400"/>
                        <a:ext cx="1719262" cy="2590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80" name="Rectangle 8"/>
          <p:cNvSpPr>
            <a:spLocks noChangeArrowheads="1"/>
          </p:cNvSpPr>
          <p:nvPr/>
        </p:nvSpPr>
        <p:spPr bwMode="auto">
          <a:xfrm>
            <a:off x="5483225" y="3441700"/>
            <a:ext cx="1146175" cy="366713"/>
          </a:xfrm>
          <a:prstGeom prst="rect">
            <a:avLst/>
          </a:prstGeom>
          <a:noFill/>
          <a:ln w="9525">
            <a:noFill/>
            <a:miter lim="800000"/>
            <a:headEnd/>
            <a:tailEnd/>
          </a:ln>
          <a:effectLst/>
        </p:spPr>
        <p:txBody>
          <a:bodyPr wrap="none">
            <a:spAutoFit/>
          </a:bodyPr>
          <a:lstStyle/>
          <a:p>
            <a:r>
              <a:rPr lang="sr-Cyrl-CS">
                <a:latin typeface="Times New Roman" pitchFamily="18" charset="0"/>
              </a:rPr>
              <a:t>б) на ноге</a:t>
            </a:r>
            <a:endParaRPr lang="en-US">
              <a:latin typeface="Times New Roman" pitchFamily="18" charset="0"/>
            </a:endParaRPr>
          </a:p>
        </p:txBody>
      </p:sp>
      <p:graphicFrame>
        <p:nvGraphicFramePr>
          <p:cNvPr id="3081" name="Object 9"/>
          <p:cNvGraphicFramePr>
            <a:graphicFrameLocks noChangeAspect="1"/>
          </p:cNvGraphicFramePr>
          <p:nvPr/>
        </p:nvGraphicFramePr>
        <p:xfrm>
          <a:off x="5522913" y="3962400"/>
          <a:ext cx="2347912" cy="2590800"/>
        </p:xfrm>
        <a:graphic>
          <a:graphicData uri="http://schemas.openxmlformats.org/presentationml/2006/ole">
            <mc:AlternateContent xmlns:mc="http://schemas.openxmlformats.org/markup-compatibility/2006">
              <mc:Choice xmlns:v="urn:schemas-microsoft-com:vml" Requires="v">
                <p:oleObj spid="_x0000_s3083" name="Equation" r:id="rId6" imgW="1231560" imgH="1358640" progId="Equation.DSMT4">
                  <p:embed/>
                </p:oleObj>
              </mc:Choice>
              <mc:Fallback>
                <p:oleObj name="Equation" r:id="rId6" imgW="1231560" imgH="1358640" progId="Equation.DSMT4">
                  <p:embed/>
                  <p:pic>
                    <p:nvPicPr>
                      <p:cNvPr id="0" name="Picture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22913" y="3962400"/>
                        <a:ext cx="2347912" cy="2590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078"/>
                                        </p:tgtEl>
                                        <p:attrNameLst>
                                          <p:attrName>style.visibility</p:attrName>
                                        </p:attrNameLst>
                                      </p:cBhvr>
                                      <p:to>
                                        <p:strVal val="visible"/>
                                      </p:to>
                                    </p:set>
                                    <p:anim calcmode="lin" valueType="num">
                                      <p:cBhvr>
                                        <p:cTn id="7" dur="500" fill="hold"/>
                                        <p:tgtEl>
                                          <p:spTgt spid="3078"/>
                                        </p:tgtEl>
                                        <p:attrNameLst>
                                          <p:attrName>ppt_w</p:attrName>
                                        </p:attrNameLst>
                                      </p:cBhvr>
                                      <p:tavLst>
                                        <p:tav tm="0">
                                          <p:val>
                                            <p:fltVal val="0"/>
                                          </p:val>
                                        </p:tav>
                                        <p:tav tm="100000">
                                          <p:val>
                                            <p:strVal val="#ppt_w"/>
                                          </p:val>
                                        </p:tav>
                                      </p:tavLst>
                                    </p:anim>
                                    <p:anim calcmode="lin" valueType="num">
                                      <p:cBhvr>
                                        <p:cTn id="8" dur="500" fill="hold"/>
                                        <p:tgtEl>
                                          <p:spTgt spid="3078"/>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079"/>
                                        </p:tgtEl>
                                        <p:attrNameLst>
                                          <p:attrName>style.visibility</p:attrName>
                                        </p:attrNameLst>
                                      </p:cBhvr>
                                      <p:to>
                                        <p:strVal val="visible"/>
                                      </p:to>
                                    </p:set>
                                    <p:anim calcmode="lin" valueType="num">
                                      <p:cBhvr>
                                        <p:cTn id="11" dur="500" fill="hold"/>
                                        <p:tgtEl>
                                          <p:spTgt spid="3079"/>
                                        </p:tgtEl>
                                        <p:attrNameLst>
                                          <p:attrName>ppt_w</p:attrName>
                                        </p:attrNameLst>
                                      </p:cBhvr>
                                      <p:tavLst>
                                        <p:tav tm="0">
                                          <p:val>
                                            <p:fltVal val="0"/>
                                          </p:val>
                                        </p:tav>
                                        <p:tav tm="100000">
                                          <p:val>
                                            <p:strVal val="#ppt_w"/>
                                          </p:val>
                                        </p:tav>
                                      </p:tavLst>
                                    </p:anim>
                                    <p:anim calcmode="lin" valueType="num">
                                      <p:cBhvr>
                                        <p:cTn id="12" dur="500" fill="hold"/>
                                        <p:tgtEl>
                                          <p:spTgt spid="3079"/>
                                        </p:tgtEl>
                                        <p:attrNameLst>
                                          <p:attrName>ppt_h</p:attrName>
                                        </p:attrNameLst>
                                      </p:cBhvr>
                                      <p:tavLst>
                                        <p:tav tm="0">
                                          <p:val>
                                            <p:fltVal val="0"/>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grpId="0" nodeType="clickEffect">
                                  <p:stCondLst>
                                    <p:cond delay="0"/>
                                  </p:stCondLst>
                                  <p:childTnLst>
                                    <p:set>
                                      <p:cBhvr>
                                        <p:cTn id="16" dur="1" fill="hold">
                                          <p:stCondLst>
                                            <p:cond delay="0"/>
                                          </p:stCondLst>
                                        </p:cTn>
                                        <p:tgtEl>
                                          <p:spTgt spid="3080"/>
                                        </p:tgtEl>
                                        <p:attrNameLst>
                                          <p:attrName>style.visibility</p:attrName>
                                        </p:attrNameLst>
                                      </p:cBhvr>
                                      <p:to>
                                        <p:strVal val="visible"/>
                                      </p:to>
                                    </p:set>
                                    <p:anim calcmode="lin" valueType="num">
                                      <p:cBhvr>
                                        <p:cTn id="17" dur="500" fill="hold"/>
                                        <p:tgtEl>
                                          <p:spTgt spid="3080"/>
                                        </p:tgtEl>
                                        <p:attrNameLst>
                                          <p:attrName>ppt_w</p:attrName>
                                        </p:attrNameLst>
                                      </p:cBhvr>
                                      <p:tavLst>
                                        <p:tav tm="0">
                                          <p:val>
                                            <p:fltVal val="0"/>
                                          </p:val>
                                        </p:tav>
                                        <p:tav tm="100000">
                                          <p:val>
                                            <p:strVal val="#ppt_w"/>
                                          </p:val>
                                        </p:tav>
                                      </p:tavLst>
                                    </p:anim>
                                    <p:anim calcmode="lin" valueType="num">
                                      <p:cBhvr>
                                        <p:cTn id="18" dur="500" fill="hold"/>
                                        <p:tgtEl>
                                          <p:spTgt spid="3080"/>
                                        </p:tgtEl>
                                        <p:attrNameLst>
                                          <p:attrName>ppt_h</p:attrName>
                                        </p:attrNameLst>
                                      </p:cBhvr>
                                      <p:tavLst>
                                        <p:tav tm="0">
                                          <p:val>
                                            <p:fltVal val="0"/>
                                          </p:val>
                                        </p:tav>
                                        <p:tav tm="100000">
                                          <p:val>
                                            <p:strVal val="#ppt_h"/>
                                          </p:val>
                                        </p:tav>
                                      </p:tavLst>
                                    </p:anim>
                                  </p:childTnLst>
                                </p:cTn>
                              </p:par>
                              <p:par>
                                <p:cTn id="19" presetID="23" presetClass="entr" presetSubtype="16" fill="hold" nodeType="withEffect">
                                  <p:stCondLst>
                                    <p:cond delay="0"/>
                                  </p:stCondLst>
                                  <p:childTnLst>
                                    <p:set>
                                      <p:cBhvr>
                                        <p:cTn id="20" dur="1" fill="hold">
                                          <p:stCondLst>
                                            <p:cond delay="0"/>
                                          </p:stCondLst>
                                        </p:cTn>
                                        <p:tgtEl>
                                          <p:spTgt spid="3081"/>
                                        </p:tgtEl>
                                        <p:attrNameLst>
                                          <p:attrName>style.visibility</p:attrName>
                                        </p:attrNameLst>
                                      </p:cBhvr>
                                      <p:to>
                                        <p:strVal val="visible"/>
                                      </p:to>
                                    </p:set>
                                    <p:anim calcmode="lin" valueType="num">
                                      <p:cBhvr>
                                        <p:cTn id="21" dur="500" fill="hold"/>
                                        <p:tgtEl>
                                          <p:spTgt spid="3081"/>
                                        </p:tgtEl>
                                        <p:attrNameLst>
                                          <p:attrName>ppt_w</p:attrName>
                                        </p:attrNameLst>
                                      </p:cBhvr>
                                      <p:tavLst>
                                        <p:tav tm="0">
                                          <p:val>
                                            <p:fltVal val="0"/>
                                          </p:val>
                                        </p:tav>
                                        <p:tav tm="100000">
                                          <p:val>
                                            <p:strVal val="#ppt_w"/>
                                          </p:val>
                                        </p:tav>
                                      </p:tavLst>
                                    </p:anim>
                                    <p:anim calcmode="lin" valueType="num">
                                      <p:cBhvr>
                                        <p:cTn id="22" dur="500" fill="hold"/>
                                        <p:tgtEl>
                                          <p:spTgt spid="308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8" grpId="0"/>
      <p:bldP spid="308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Text Box 4"/>
          <p:cNvSpPr txBox="1">
            <a:spLocks noChangeArrowheads="1"/>
          </p:cNvSpPr>
          <p:nvPr/>
        </p:nvSpPr>
        <p:spPr bwMode="auto">
          <a:xfrm>
            <a:off x="0" y="0"/>
            <a:ext cx="9144000" cy="641350"/>
          </a:xfrm>
          <a:prstGeom prst="rect">
            <a:avLst/>
          </a:prstGeom>
          <a:noFill/>
          <a:ln w="9525">
            <a:noFill/>
            <a:miter lim="800000"/>
            <a:headEnd/>
            <a:tailEnd/>
          </a:ln>
          <a:effectLst/>
        </p:spPr>
        <p:txBody>
          <a:bodyPr>
            <a:spAutoFit/>
          </a:bodyPr>
          <a:lstStyle/>
          <a:p>
            <a:pPr algn="ctr"/>
            <a:r>
              <a:rPr lang="sr-Cyrl-CS">
                <a:latin typeface="Times New Roman" pitchFamily="18" charset="0"/>
              </a:rPr>
              <a:t>Притисак стола постављеног на ноге је </a:t>
            </a:r>
            <a:r>
              <a:rPr lang="sr-Cyrl-CS" u="sng">
                <a:latin typeface="Times New Roman" pitchFamily="18" charset="0"/>
              </a:rPr>
              <a:t>100 пута већи</a:t>
            </a:r>
            <a:r>
              <a:rPr lang="sr-Cyrl-CS">
                <a:latin typeface="Times New Roman" pitchFamily="18" charset="0"/>
              </a:rPr>
              <a:t> од притиска истог </a:t>
            </a:r>
          </a:p>
          <a:p>
            <a:pPr algn="ctr"/>
            <a:r>
              <a:rPr lang="sr-Cyrl-CS">
                <a:latin typeface="Times New Roman" pitchFamily="18" charset="0"/>
              </a:rPr>
              <a:t>стола постављеног на плочу!</a:t>
            </a:r>
            <a:endParaRPr lang="en-US">
              <a:latin typeface="Times New Roman" pitchFamily="18" charset="0"/>
            </a:endParaRPr>
          </a:p>
        </p:txBody>
      </p:sp>
      <p:sp>
        <p:nvSpPr>
          <p:cNvPr id="8197" name="Text Box 5"/>
          <p:cNvSpPr txBox="1">
            <a:spLocks noChangeArrowheads="1"/>
          </p:cNvSpPr>
          <p:nvPr/>
        </p:nvSpPr>
        <p:spPr bwMode="auto">
          <a:xfrm>
            <a:off x="0" y="1143000"/>
            <a:ext cx="9144000" cy="915988"/>
          </a:xfrm>
          <a:prstGeom prst="rect">
            <a:avLst/>
          </a:prstGeom>
          <a:noFill/>
          <a:ln w="9525">
            <a:noFill/>
            <a:miter lim="800000"/>
            <a:headEnd/>
            <a:tailEnd/>
          </a:ln>
          <a:effectLst/>
        </p:spPr>
        <p:txBody>
          <a:bodyPr>
            <a:spAutoFit/>
          </a:bodyPr>
          <a:lstStyle/>
          <a:p>
            <a:pPr algn="ctr"/>
            <a:r>
              <a:rPr lang="sr-Cyrl-CS">
                <a:latin typeface="Times New Roman" pitchFamily="18" charset="0"/>
              </a:rPr>
              <a:t>Још само да објаснимо како се центиметри квадратни претварају у метре квадратне и обрнуто. Све што треба да знате је квадрирање (множење броја са самим собом) и </a:t>
            </a:r>
          </a:p>
          <a:p>
            <a:pPr algn="ctr"/>
            <a:r>
              <a:rPr lang="sr-Cyrl-CS">
                <a:latin typeface="Times New Roman" pitchFamily="18" charset="0"/>
              </a:rPr>
              <a:t>да метар има 100 центиметара. </a:t>
            </a:r>
            <a:endParaRPr lang="en-US">
              <a:latin typeface="Times New Roman" pitchFamily="18" charset="0"/>
            </a:endParaRPr>
          </a:p>
        </p:txBody>
      </p:sp>
      <p:graphicFrame>
        <p:nvGraphicFramePr>
          <p:cNvPr id="8198" name="Object 6"/>
          <p:cNvGraphicFramePr>
            <a:graphicFrameLocks noChangeAspect="1"/>
          </p:cNvGraphicFramePr>
          <p:nvPr/>
        </p:nvGraphicFramePr>
        <p:xfrm>
          <a:off x="860425" y="2514600"/>
          <a:ext cx="1951038" cy="442913"/>
        </p:xfrm>
        <a:graphic>
          <a:graphicData uri="http://schemas.openxmlformats.org/presentationml/2006/ole">
            <mc:AlternateContent xmlns:mc="http://schemas.openxmlformats.org/markup-compatibility/2006">
              <mc:Choice xmlns:v="urn:schemas-microsoft-com:vml" Requires="v">
                <p:oleObj spid="_x0000_s8204" name="Equation" r:id="rId3" imgW="672840" imgH="152280" progId="Equation.DSMT4">
                  <p:embed/>
                </p:oleObj>
              </mc:Choice>
              <mc:Fallback>
                <p:oleObj name="Equation" r:id="rId3" imgW="672840" imgH="152280" progId="Equation.DSMT4">
                  <p:embed/>
                  <p:pic>
                    <p:nvPicPr>
                      <p:cNvPr id="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0425" y="2514600"/>
                        <a:ext cx="1951038" cy="4429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199" name="Object 7"/>
          <p:cNvGraphicFramePr>
            <a:graphicFrameLocks noChangeAspect="1"/>
          </p:cNvGraphicFramePr>
          <p:nvPr/>
        </p:nvGraphicFramePr>
        <p:xfrm>
          <a:off x="381000" y="3357563"/>
          <a:ext cx="2909888" cy="738187"/>
        </p:xfrm>
        <a:graphic>
          <a:graphicData uri="http://schemas.openxmlformats.org/presentationml/2006/ole">
            <mc:AlternateContent xmlns:mc="http://schemas.openxmlformats.org/markup-compatibility/2006">
              <mc:Choice xmlns:v="urn:schemas-microsoft-com:vml" Requires="v">
                <p:oleObj spid="_x0000_s8205" name="Equation" r:id="rId5" imgW="1002960" imgH="253800" progId="Equation.DSMT4">
                  <p:embed/>
                </p:oleObj>
              </mc:Choice>
              <mc:Fallback>
                <p:oleObj name="Equation" r:id="rId5" imgW="1002960" imgH="253800" progId="Equation.DSMT4">
                  <p:embed/>
                  <p:pic>
                    <p:nvPicPr>
                      <p:cNvPr id="0"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1000" y="3357563"/>
                        <a:ext cx="2909888" cy="7381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200" name="Object 8"/>
          <p:cNvGraphicFramePr>
            <a:graphicFrameLocks noChangeAspect="1"/>
          </p:cNvGraphicFramePr>
          <p:nvPr/>
        </p:nvGraphicFramePr>
        <p:xfrm>
          <a:off x="555625" y="4435475"/>
          <a:ext cx="2649538" cy="554038"/>
        </p:xfrm>
        <a:graphic>
          <a:graphicData uri="http://schemas.openxmlformats.org/presentationml/2006/ole">
            <mc:AlternateContent xmlns:mc="http://schemas.openxmlformats.org/markup-compatibility/2006">
              <mc:Choice xmlns:v="urn:schemas-microsoft-com:vml" Requires="v">
                <p:oleObj spid="_x0000_s8206" name="Equation" r:id="rId7" imgW="914400" imgH="190440" progId="Equation.DSMT4">
                  <p:embed/>
                </p:oleObj>
              </mc:Choice>
              <mc:Fallback>
                <p:oleObj name="Equation" r:id="rId7" imgW="914400" imgH="190440" progId="Equation.DSMT4">
                  <p:embed/>
                  <p:pic>
                    <p:nvPicPr>
                      <p:cNvPr id="0" name="Picture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55625" y="4435475"/>
                        <a:ext cx="2649538" cy="5540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201" name="Object 9"/>
          <p:cNvGraphicFramePr>
            <a:graphicFrameLocks noChangeAspect="1"/>
          </p:cNvGraphicFramePr>
          <p:nvPr/>
        </p:nvGraphicFramePr>
        <p:xfrm>
          <a:off x="484188" y="5334000"/>
          <a:ext cx="2760662" cy="554038"/>
        </p:xfrm>
        <a:graphic>
          <a:graphicData uri="http://schemas.openxmlformats.org/presentationml/2006/ole">
            <mc:AlternateContent xmlns:mc="http://schemas.openxmlformats.org/markup-compatibility/2006">
              <mc:Choice xmlns:v="urn:schemas-microsoft-com:vml" Requires="v">
                <p:oleObj spid="_x0000_s8207" name="Equation" r:id="rId9" imgW="952200" imgH="190440" progId="Equation.DSMT4">
                  <p:embed/>
                </p:oleObj>
              </mc:Choice>
              <mc:Fallback>
                <p:oleObj name="Equation" r:id="rId9" imgW="952200" imgH="190440" progId="Equation.DSMT4">
                  <p:embed/>
                  <p:pic>
                    <p:nvPicPr>
                      <p:cNvPr id="0" name="Picture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84188" y="5334000"/>
                        <a:ext cx="2760662" cy="5540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202" name="Object 10"/>
          <p:cNvGraphicFramePr>
            <a:graphicFrameLocks noChangeAspect="1"/>
          </p:cNvGraphicFramePr>
          <p:nvPr/>
        </p:nvGraphicFramePr>
        <p:xfrm>
          <a:off x="4937125" y="2590800"/>
          <a:ext cx="2835275" cy="1035050"/>
        </p:xfrm>
        <a:graphic>
          <a:graphicData uri="http://schemas.openxmlformats.org/presentationml/2006/ole">
            <mc:AlternateContent xmlns:mc="http://schemas.openxmlformats.org/markup-compatibility/2006">
              <mc:Choice xmlns:v="urn:schemas-microsoft-com:vml" Requires="v">
                <p:oleObj spid="_x0000_s8208" name="Equation" r:id="rId11" imgW="977760" imgH="355320" progId="Equation.DSMT4">
                  <p:embed/>
                </p:oleObj>
              </mc:Choice>
              <mc:Fallback>
                <p:oleObj name="Equation" r:id="rId11" imgW="977760" imgH="355320" progId="Equation.DSMT4">
                  <p:embed/>
                  <p:pic>
                    <p:nvPicPr>
                      <p:cNvPr id="0" name="Picture 1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937125" y="2590800"/>
                        <a:ext cx="2835275" cy="1035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203" name="Object 11"/>
          <p:cNvGraphicFramePr>
            <a:graphicFrameLocks noChangeAspect="1"/>
          </p:cNvGraphicFramePr>
          <p:nvPr/>
        </p:nvGraphicFramePr>
        <p:xfrm>
          <a:off x="5051425" y="4030663"/>
          <a:ext cx="2760663" cy="592137"/>
        </p:xfrm>
        <a:graphic>
          <a:graphicData uri="http://schemas.openxmlformats.org/presentationml/2006/ole">
            <mc:AlternateContent xmlns:mc="http://schemas.openxmlformats.org/markup-compatibility/2006">
              <mc:Choice xmlns:v="urn:schemas-microsoft-com:vml" Requires="v">
                <p:oleObj spid="_x0000_s8209" name="Equation" r:id="rId13" imgW="952200" imgH="203040" progId="Equation.DSMT4">
                  <p:embed/>
                </p:oleObj>
              </mc:Choice>
              <mc:Fallback>
                <p:oleObj name="Equation" r:id="rId13" imgW="952200" imgH="203040" progId="Equation.DSMT4">
                  <p:embed/>
                  <p:pic>
                    <p:nvPicPr>
                      <p:cNvPr id="0" name="Picture 1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051425" y="4030663"/>
                        <a:ext cx="2760663" cy="5921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197"/>
                                        </p:tgtEl>
                                        <p:attrNameLst>
                                          <p:attrName>style.visibility</p:attrName>
                                        </p:attrNameLst>
                                      </p:cBhvr>
                                      <p:to>
                                        <p:strVal val="visible"/>
                                      </p:to>
                                    </p:set>
                                    <p:anim calcmode="lin" valueType="num">
                                      <p:cBhvr>
                                        <p:cTn id="7" dur="500" fill="hold"/>
                                        <p:tgtEl>
                                          <p:spTgt spid="8197"/>
                                        </p:tgtEl>
                                        <p:attrNameLst>
                                          <p:attrName>ppt_w</p:attrName>
                                        </p:attrNameLst>
                                      </p:cBhvr>
                                      <p:tavLst>
                                        <p:tav tm="0">
                                          <p:val>
                                            <p:fltVal val="0"/>
                                          </p:val>
                                        </p:tav>
                                        <p:tav tm="100000">
                                          <p:val>
                                            <p:strVal val="#ppt_w"/>
                                          </p:val>
                                        </p:tav>
                                      </p:tavLst>
                                    </p:anim>
                                    <p:anim calcmode="lin" valueType="num">
                                      <p:cBhvr>
                                        <p:cTn id="8" dur="500" fill="hold"/>
                                        <p:tgtEl>
                                          <p:spTgt spid="8197"/>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198"/>
                                        </p:tgtEl>
                                        <p:attrNameLst>
                                          <p:attrName>style.visibility</p:attrName>
                                        </p:attrNameLst>
                                      </p:cBhvr>
                                      <p:to>
                                        <p:strVal val="visible"/>
                                      </p:to>
                                    </p:set>
                                    <p:anim calcmode="lin" valueType="num">
                                      <p:cBhvr additive="base">
                                        <p:cTn id="13" dur="500" fill="hold"/>
                                        <p:tgtEl>
                                          <p:spTgt spid="8198"/>
                                        </p:tgtEl>
                                        <p:attrNameLst>
                                          <p:attrName>ppt_x</p:attrName>
                                        </p:attrNameLst>
                                      </p:cBhvr>
                                      <p:tavLst>
                                        <p:tav tm="0">
                                          <p:val>
                                            <p:strVal val="#ppt_x"/>
                                          </p:val>
                                        </p:tav>
                                        <p:tav tm="100000">
                                          <p:val>
                                            <p:strVal val="#ppt_x"/>
                                          </p:val>
                                        </p:tav>
                                      </p:tavLst>
                                    </p:anim>
                                    <p:anim calcmode="lin" valueType="num">
                                      <p:cBhvr additive="base">
                                        <p:cTn id="14" dur="500" fill="hold"/>
                                        <p:tgtEl>
                                          <p:spTgt spid="819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199"/>
                                        </p:tgtEl>
                                        <p:attrNameLst>
                                          <p:attrName>style.visibility</p:attrName>
                                        </p:attrNameLst>
                                      </p:cBhvr>
                                      <p:to>
                                        <p:strVal val="visible"/>
                                      </p:to>
                                    </p:set>
                                    <p:anim calcmode="lin" valueType="num">
                                      <p:cBhvr additive="base">
                                        <p:cTn id="19" dur="500" fill="hold"/>
                                        <p:tgtEl>
                                          <p:spTgt spid="8199"/>
                                        </p:tgtEl>
                                        <p:attrNameLst>
                                          <p:attrName>ppt_x</p:attrName>
                                        </p:attrNameLst>
                                      </p:cBhvr>
                                      <p:tavLst>
                                        <p:tav tm="0">
                                          <p:val>
                                            <p:strVal val="#ppt_x"/>
                                          </p:val>
                                        </p:tav>
                                        <p:tav tm="100000">
                                          <p:val>
                                            <p:strVal val="#ppt_x"/>
                                          </p:val>
                                        </p:tav>
                                      </p:tavLst>
                                    </p:anim>
                                    <p:anim calcmode="lin" valueType="num">
                                      <p:cBhvr additive="base">
                                        <p:cTn id="20" dur="500" fill="hold"/>
                                        <p:tgtEl>
                                          <p:spTgt spid="819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200"/>
                                        </p:tgtEl>
                                        <p:attrNameLst>
                                          <p:attrName>style.visibility</p:attrName>
                                        </p:attrNameLst>
                                      </p:cBhvr>
                                      <p:to>
                                        <p:strVal val="visible"/>
                                      </p:to>
                                    </p:set>
                                    <p:anim calcmode="lin" valueType="num">
                                      <p:cBhvr additive="base">
                                        <p:cTn id="25" dur="500" fill="hold"/>
                                        <p:tgtEl>
                                          <p:spTgt spid="8200"/>
                                        </p:tgtEl>
                                        <p:attrNameLst>
                                          <p:attrName>ppt_x</p:attrName>
                                        </p:attrNameLst>
                                      </p:cBhvr>
                                      <p:tavLst>
                                        <p:tav tm="0">
                                          <p:val>
                                            <p:strVal val="#ppt_x"/>
                                          </p:val>
                                        </p:tav>
                                        <p:tav tm="100000">
                                          <p:val>
                                            <p:strVal val="#ppt_x"/>
                                          </p:val>
                                        </p:tav>
                                      </p:tavLst>
                                    </p:anim>
                                    <p:anim calcmode="lin" valueType="num">
                                      <p:cBhvr additive="base">
                                        <p:cTn id="26" dur="500" fill="hold"/>
                                        <p:tgtEl>
                                          <p:spTgt spid="820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8201"/>
                                        </p:tgtEl>
                                        <p:attrNameLst>
                                          <p:attrName>style.visibility</p:attrName>
                                        </p:attrNameLst>
                                      </p:cBhvr>
                                      <p:to>
                                        <p:strVal val="visible"/>
                                      </p:to>
                                    </p:set>
                                    <p:anim calcmode="lin" valueType="num">
                                      <p:cBhvr additive="base">
                                        <p:cTn id="31" dur="500" fill="hold"/>
                                        <p:tgtEl>
                                          <p:spTgt spid="8201"/>
                                        </p:tgtEl>
                                        <p:attrNameLst>
                                          <p:attrName>ppt_x</p:attrName>
                                        </p:attrNameLst>
                                      </p:cBhvr>
                                      <p:tavLst>
                                        <p:tav tm="0">
                                          <p:val>
                                            <p:strVal val="#ppt_x"/>
                                          </p:val>
                                        </p:tav>
                                        <p:tav tm="100000">
                                          <p:val>
                                            <p:strVal val="#ppt_x"/>
                                          </p:val>
                                        </p:tav>
                                      </p:tavLst>
                                    </p:anim>
                                    <p:anim calcmode="lin" valueType="num">
                                      <p:cBhvr additive="base">
                                        <p:cTn id="32" dur="500" fill="hold"/>
                                        <p:tgtEl>
                                          <p:spTgt spid="8201"/>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nodeType="clickEffect">
                                  <p:stCondLst>
                                    <p:cond delay="0"/>
                                  </p:stCondLst>
                                  <p:childTnLst>
                                    <p:set>
                                      <p:cBhvr>
                                        <p:cTn id="36" dur="1" fill="hold">
                                          <p:stCondLst>
                                            <p:cond delay="0"/>
                                          </p:stCondLst>
                                        </p:cTn>
                                        <p:tgtEl>
                                          <p:spTgt spid="8202"/>
                                        </p:tgtEl>
                                        <p:attrNameLst>
                                          <p:attrName>style.visibility</p:attrName>
                                        </p:attrNameLst>
                                      </p:cBhvr>
                                      <p:to>
                                        <p:strVal val="visible"/>
                                      </p:to>
                                    </p:set>
                                    <p:anim calcmode="lin" valueType="num">
                                      <p:cBhvr>
                                        <p:cTn id="37" dur="500" fill="hold"/>
                                        <p:tgtEl>
                                          <p:spTgt spid="8202"/>
                                        </p:tgtEl>
                                        <p:attrNameLst>
                                          <p:attrName>ppt_w</p:attrName>
                                        </p:attrNameLst>
                                      </p:cBhvr>
                                      <p:tavLst>
                                        <p:tav tm="0">
                                          <p:val>
                                            <p:fltVal val="0"/>
                                          </p:val>
                                        </p:tav>
                                        <p:tav tm="100000">
                                          <p:val>
                                            <p:strVal val="#ppt_w"/>
                                          </p:val>
                                        </p:tav>
                                      </p:tavLst>
                                    </p:anim>
                                    <p:anim calcmode="lin" valueType="num">
                                      <p:cBhvr>
                                        <p:cTn id="38" dur="500" fill="hold"/>
                                        <p:tgtEl>
                                          <p:spTgt spid="8202"/>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nodeType="clickEffect">
                                  <p:stCondLst>
                                    <p:cond delay="0"/>
                                  </p:stCondLst>
                                  <p:childTnLst>
                                    <p:set>
                                      <p:cBhvr>
                                        <p:cTn id="42" dur="1" fill="hold">
                                          <p:stCondLst>
                                            <p:cond delay="0"/>
                                          </p:stCondLst>
                                        </p:cTn>
                                        <p:tgtEl>
                                          <p:spTgt spid="8203"/>
                                        </p:tgtEl>
                                        <p:attrNameLst>
                                          <p:attrName>style.visibility</p:attrName>
                                        </p:attrNameLst>
                                      </p:cBhvr>
                                      <p:to>
                                        <p:strVal val="visible"/>
                                      </p:to>
                                    </p:set>
                                    <p:anim calcmode="lin" valueType="num">
                                      <p:cBhvr>
                                        <p:cTn id="43" dur="500" fill="hold"/>
                                        <p:tgtEl>
                                          <p:spTgt spid="8203"/>
                                        </p:tgtEl>
                                        <p:attrNameLst>
                                          <p:attrName>ppt_w</p:attrName>
                                        </p:attrNameLst>
                                      </p:cBhvr>
                                      <p:tavLst>
                                        <p:tav tm="0">
                                          <p:val>
                                            <p:fltVal val="0"/>
                                          </p:val>
                                        </p:tav>
                                        <p:tav tm="100000">
                                          <p:val>
                                            <p:strVal val="#ppt_w"/>
                                          </p:val>
                                        </p:tav>
                                      </p:tavLst>
                                    </p:anim>
                                    <p:anim calcmode="lin" valueType="num">
                                      <p:cBhvr>
                                        <p:cTn id="44" dur="500" fill="hold"/>
                                        <p:tgtEl>
                                          <p:spTgt spid="820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7"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0</TotalTime>
  <Words>599</Words>
  <Application>Microsoft Office PowerPoint</Application>
  <PresentationFormat>On-screen Show (4:3)</PresentationFormat>
  <Paragraphs>45</Paragraphs>
  <Slides>8</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2" baseType="lpstr">
      <vt:lpstr>Arial</vt:lpstr>
      <vt:lpstr>Times New Roman</vt:lpstr>
      <vt:lpstr>Default Design</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Radisadrugi</dc:creator>
  <cp:lastModifiedBy>38165</cp:lastModifiedBy>
  <cp:revision>8</cp:revision>
  <dcterms:created xsi:type="dcterms:W3CDTF">2010-02-06T09:30:14Z</dcterms:created>
  <dcterms:modified xsi:type="dcterms:W3CDTF">2020-05-02T20:32:46Z</dcterms:modified>
</cp:coreProperties>
</file>